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4"/>
  </p:notesMasterIdLst>
  <p:sldIdLst>
    <p:sldId id="256" r:id="rId2"/>
    <p:sldId id="299" r:id="rId3"/>
    <p:sldId id="306" r:id="rId4"/>
    <p:sldId id="300" r:id="rId5"/>
    <p:sldId id="301" r:id="rId6"/>
    <p:sldId id="302" r:id="rId7"/>
    <p:sldId id="303" r:id="rId8"/>
    <p:sldId id="304" r:id="rId9"/>
    <p:sldId id="305" r:id="rId10"/>
    <p:sldId id="338" r:id="rId11"/>
    <p:sldId id="345" r:id="rId12"/>
    <p:sldId id="356" r:id="rId13"/>
    <p:sldId id="347" r:id="rId14"/>
    <p:sldId id="318" r:id="rId15"/>
    <p:sldId id="339" r:id="rId16"/>
    <p:sldId id="319" r:id="rId17"/>
    <p:sldId id="321" r:id="rId18"/>
    <p:sldId id="330" r:id="rId19"/>
    <p:sldId id="329" r:id="rId20"/>
    <p:sldId id="332" r:id="rId21"/>
    <p:sldId id="333" r:id="rId22"/>
    <p:sldId id="400" r:id="rId23"/>
    <p:sldId id="403" r:id="rId24"/>
    <p:sldId id="336" r:id="rId25"/>
    <p:sldId id="340" r:id="rId26"/>
    <p:sldId id="349" r:id="rId27"/>
    <p:sldId id="350" r:id="rId28"/>
    <p:sldId id="351" r:id="rId29"/>
    <p:sldId id="352" r:id="rId30"/>
    <p:sldId id="275" r:id="rId31"/>
    <p:sldId id="289" r:id="rId32"/>
    <p:sldId id="373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401" r:id="rId53"/>
    <p:sldId id="402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341" r:id="rId63"/>
    <p:sldId id="257" r:id="rId64"/>
    <p:sldId id="258" r:id="rId65"/>
    <p:sldId id="344" r:id="rId66"/>
    <p:sldId id="261" r:id="rId67"/>
    <p:sldId id="262" r:id="rId68"/>
    <p:sldId id="263" r:id="rId69"/>
    <p:sldId id="264" r:id="rId70"/>
    <p:sldId id="265" r:id="rId71"/>
    <p:sldId id="266" r:id="rId72"/>
    <p:sldId id="267" r:id="rId73"/>
    <p:sldId id="268" r:id="rId74"/>
    <p:sldId id="271" r:id="rId75"/>
    <p:sldId id="272" r:id="rId76"/>
    <p:sldId id="273" r:id="rId77"/>
    <p:sldId id="274" r:id="rId78"/>
    <p:sldId id="276" r:id="rId79"/>
    <p:sldId id="277" r:id="rId80"/>
    <p:sldId id="278" r:id="rId81"/>
    <p:sldId id="279" r:id="rId82"/>
    <p:sldId id="290" r:id="rId83"/>
    <p:sldId id="280" r:id="rId84"/>
    <p:sldId id="291" r:id="rId85"/>
    <p:sldId id="281" r:id="rId86"/>
    <p:sldId id="282" r:id="rId87"/>
    <p:sldId id="283" r:id="rId88"/>
    <p:sldId id="284" r:id="rId89"/>
    <p:sldId id="292" r:id="rId90"/>
    <p:sldId id="285" r:id="rId91"/>
    <p:sldId id="286" r:id="rId92"/>
    <p:sldId id="293" r:id="rId93"/>
    <p:sldId id="294" r:id="rId94"/>
    <p:sldId id="295" r:id="rId95"/>
    <p:sldId id="296" r:id="rId96"/>
    <p:sldId id="297" r:id="rId97"/>
    <p:sldId id="298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1" autoAdjust="0"/>
    <p:restoredTop sz="95833" autoAdjust="0"/>
  </p:normalViewPr>
  <p:slideViewPr>
    <p:cSldViewPr>
      <p:cViewPr>
        <p:scale>
          <a:sx n="70" d="100"/>
          <a:sy n="70" d="100"/>
        </p:scale>
        <p:origin x="2784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notesMaster" Target="notesMasters/notesMaster1.xml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894D7-1378-4110-9F12-81E8F08376CA}" type="datetimeFigureOut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83A67-51CE-4FA3-83C1-E60817A01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3A67-51CE-4FA3-83C1-E60817A01EEE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7B71E0-8704-4048-B02A-60DACE624D9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2BDC-5B49-470E-8762-C51489F804A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BA8ED0-C3A7-4C6B-93DD-3540553984B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098-E21F-454C-8CCC-B5CF825D232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E2A053-38B2-4009-961F-ADC2D50E1353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B0AB11-A0B4-43FA-B520-E4B146A6FB7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4B1-D105-4045-B7B6-56351CF6681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EFD9-5618-44A3-AF67-00378B36AF48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33A4-0E7E-4AD3-B85A-BF491704AAFC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60A7720-3797-4C17-8AE7-16A1D7CAE59B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7A2166-D005-494D-BF24-15AEE23B8BEC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Towards better generalization in Pittsburgh Learning Classifier Systems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429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Shubhra Kanti Karmaker </a:t>
            </a:r>
            <a:r>
              <a:rPr lang="en-US" sz="2800" b="1" dirty="0" smtClean="0">
                <a:latin typeface="Agency FB" pitchFamily="34" charset="0"/>
              </a:rPr>
              <a:t>Santu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640-56FF-45BE-8849-D62CE313EEF5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1534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58C5-A513-4EC6-A7D9-1E65F2DE87FD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9171" y="1600200"/>
            <a:ext cx="750060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7516" y="1600200"/>
            <a:ext cx="694391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5762" y="1600199"/>
            <a:ext cx="6873837" cy="463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7458"/>
            <a:ext cx="7437437" cy="43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705600" cy="47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350" y="1600200"/>
            <a:ext cx="7889249" cy="446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187" y="1600200"/>
            <a:ext cx="79705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8745" y="1600199"/>
            <a:ext cx="6588455" cy="462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6676" y="1600200"/>
            <a:ext cx="608559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737" y="1852612"/>
            <a:ext cx="7991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d-Mobile-Companies-networ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935133" cy="2670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Churn Prediction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Customer-Churn-Management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81400" y="1676400"/>
            <a:ext cx="2480153" cy="167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7917" y="1600200"/>
            <a:ext cx="63831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138" y="1600200"/>
            <a:ext cx="775267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9937" y="2162175"/>
            <a:ext cx="78390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Loan Evaluation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 descr="xIW_Loan_jpg_1210161f.jpg.pagespeed.ic.H-OpQQXyg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60525" y="1752600"/>
            <a:ext cx="60579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Imbalanced data</a:t>
            </a:r>
          </a:p>
          <a:p>
            <a:r>
              <a:rPr lang="en-US" dirty="0" smtClean="0"/>
              <a:t>Plenty of irrelevant attributes (</a:t>
            </a:r>
            <a:r>
              <a:rPr lang="en-US" dirty="0" smtClean="0">
                <a:solidFill>
                  <a:srgbClr val="FF0000"/>
                </a:solidFill>
              </a:rPr>
              <a:t>Over-fitting!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smtClean="0"/>
              <a:t>Design a Learning Classifier System that handles</a:t>
            </a:r>
          </a:p>
          <a:p>
            <a:pPr lvl="1" algn="ctr">
              <a:buNone/>
            </a:pPr>
            <a:r>
              <a:rPr lang="en-US" sz="5400" dirty="0" smtClean="0"/>
              <a:t>Over-fitting</a:t>
            </a:r>
          </a:p>
          <a:p>
            <a:pPr lvl="1" algn="ctr">
              <a:buNone/>
            </a:pPr>
            <a:r>
              <a:rPr lang="en-US" sz="5400" dirty="0" smtClean="0"/>
              <a:t>+</a:t>
            </a:r>
          </a:p>
          <a:p>
            <a:pPr lvl="1" algn="ctr">
              <a:buNone/>
            </a:pPr>
            <a:r>
              <a:rPr lang="en-US" sz="5400" dirty="0" smtClean="0"/>
              <a:t>class-Imbalance </a:t>
            </a:r>
          </a:p>
          <a:p>
            <a:pPr lvl="1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Jointly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0164-2497-42D3-8D94-362BE55FA2B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95600"/>
            <a:ext cx="8153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Approach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AD2-6CD5-4FDA-B369-BD2A2E4595A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Our Approach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our approach is different?</a:t>
            </a:r>
          </a:p>
          <a:p>
            <a:pPr lvl="1"/>
            <a:r>
              <a:rPr lang="en-US" dirty="0" smtClean="0"/>
              <a:t>Addresses the over-fitting and class-imbalance problem </a:t>
            </a:r>
            <a:r>
              <a:rPr lang="en-US" dirty="0" smtClean="0">
                <a:solidFill>
                  <a:srgbClr val="FF0000"/>
                </a:solidFill>
              </a:rPr>
              <a:t>jointly</a:t>
            </a:r>
          </a:p>
          <a:p>
            <a:pPr lvl="1"/>
            <a:r>
              <a:rPr lang="en-US" dirty="0" smtClean="0"/>
              <a:t>Destructive approach with an </a:t>
            </a:r>
            <a:r>
              <a:rPr lang="en-US" dirty="0" smtClean="0">
                <a:solidFill>
                  <a:srgbClr val="FF0000"/>
                </a:solidFill>
              </a:rPr>
              <a:t>intelligent</a:t>
            </a:r>
            <a:r>
              <a:rPr lang="en-US" dirty="0" smtClean="0"/>
              <a:t> deletion mechanism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population for each class of a given problem and ensemble system for handling the class-imbalance</a:t>
            </a:r>
          </a:p>
          <a:p>
            <a:pPr lvl="1"/>
            <a:r>
              <a:rPr lang="en-US" dirty="0" smtClean="0"/>
              <a:t>Rule post-processing step</a:t>
            </a:r>
          </a:p>
          <a:p>
            <a:pPr lvl="2"/>
            <a:r>
              <a:rPr lang="en-US" dirty="0" smtClean="0"/>
              <a:t>Avoid multiple training phase with different parameter settings</a:t>
            </a:r>
          </a:p>
          <a:p>
            <a:pPr lvl="1"/>
            <a:r>
              <a:rPr lang="en-US" dirty="0" smtClean="0"/>
              <a:t>Simple: few operators and parameters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C227-53B6-4841-B72C-30ECAAEA512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Our Approach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438400"/>
          </a:xfrm>
        </p:spPr>
        <p:txBody>
          <a:bodyPr/>
          <a:lstStyle/>
          <a:p>
            <a:r>
              <a:rPr lang="en-US" dirty="0" smtClean="0"/>
              <a:t>2 major tasks</a:t>
            </a:r>
          </a:p>
          <a:p>
            <a:pPr lvl="1"/>
            <a:r>
              <a:rPr lang="en-US" dirty="0" smtClean="0"/>
              <a:t>Rule Induction task</a:t>
            </a:r>
          </a:p>
          <a:p>
            <a:pPr lvl="1"/>
            <a:r>
              <a:rPr lang="en-US" dirty="0" smtClean="0"/>
              <a:t>Classification task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9B54-1F27-47D0-9305-40D00AB2614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4034"/>
            <a:ext cx="8001000" cy="518396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F9B0-0C46-48F2-BECE-82D58B83435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Rule Interestingness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84" y="3271837"/>
            <a:ext cx="8638316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80846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3622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5D0D-C66D-4A7B-96AF-1CF9429CE56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gency FB" pitchFamily="34" charset="0"/>
              </a:rPr>
              <a:t>Introduction</a:t>
            </a:r>
          </a:p>
          <a:p>
            <a:r>
              <a:rPr lang="en-US" sz="3000" dirty="0" smtClean="0">
                <a:latin typeface="Agency FB" pitchFamily="34" charset="0"/>
              </a:rPr>
              <a:t>Motivation</a:t>
            </a:r>
          </a:p>
          <a:p>
            <a:r>
              <a:rPr lang="en-US" sz="3000" dirty="0" smtClean="0">
                <a:latin typeface="Agency FB" pitchFamily="34" charset="0"/>
              </a:rPr>
              <a:t>Proposed approach</a:t>
            </a:r>
          </a:p>
          <a:p>
            <a:r>
              <a:rPr lang="en-US" sz="3000" dirty="0" smtClean="0">
                <a:latin typeface="Agency FB" pitchFamily="34" charset="0"/>
              </a:rPr>
              <a:t>Experimental Studies</a:t>
            </a:r>
          </a:p>
          <a:p>
            <a:r>
              <a:rPr lang="en-US" sz="3000" dirty="0" smtClean="0">
                <a:latin typeface="Agency FB" pitchFamily="34" charset="0"/>
              </a:rPr>
              <a:t>Conclusion</a:t>
            </a:r>
            <a:endParaRPr lang="en-US" sz="3000" dirty="0">
              <a:latin typeface="Agency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9D85-4E70-4000-BED4-44FDA20EEB4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Intelligent deletion</a:t>
            </a:r>
          </a:p>
          <a:p>
            <a:pPr lvl="1"/>
            <a:r>
              <a:rPr lang="en-US" dirty="0" smtClean="0"/>
              <a:t>Initial deletion amount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Initial probabilities for attribute deletion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724400"/>
            <a:ext cx="4254782" cy="9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54718"/>
            <a:ext cx="4189209" cy="117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6FD8-BC7D-45A6-BCBB-736D653BAEB3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Intelligent deletion</a:t>
            </a:r>
          </a:p>
          <a:p>
            <a:pPr lvl="1"/>
            <a:r>
              <a:rPr lang="en-US" dirty="0" smtClean="0"/>
              <a:t>Iterative update of deletion amount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Iterative update of probabilities for attribute deletion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85496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7753350" cy="6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535-E0E2-4359-AC1A-543760BFB01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319130" cy="365125"/>
          </a:xfrm>
        </p:spPr>
        <p:txBody>
          <a:bodyPr/>
          <a:lstStyle/>
          <a:p>
            <a:fld id="{2C3F5535-E0E2-4359-AC1A-543760BFB01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463826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1600200"/>
            <a:ext cx="1905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Attribute Interestingness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4495800" y="2743200"/>
            <a:ext cx="2358887" cy="990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class remaining 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8" idx="2"/>
            <a:endCxn id="11" idx="0"/>
          </p:cNvCxnSpPr>
          <p:nvPr/>
        </p:nvCxnSpPr>
        <p:spPr>
          <a:xfrm rot="5400000">
            <a:off x="5523672" y="2589972"/>
            <a:ext cx="304800" cy="1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25" idx="1"/>
          </p:cNvCxnSpPr>
          <p:nvPr/>
        </p:nvCxnSpPr>
        <p:spPr>
          <a:xfrm>
            <a:off x="6854687" y="3238500"/>
            <a:ext cx="5367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91400" y="28194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 Selected Rules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8600" y="28194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Consider a unprocessed class,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11" idx="1"/>
            <a:endCxn id="29" idx="3"/>
          </p:cNvCxnSpPr>
          <p:nvPr/>
        </p:nvCxnSpPr>
        <p:spPr>
          <a:xfrm rot="10800000">
            <a:off x="1752600" y="3238500"/>
            <a:ext cx="2743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1" y="2907268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28600" y="44958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 Population 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" y="57912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 Deletion probabilities</a:t>
            </a:r>
            <a:endParaRPr lang="en-US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62400" y="57912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Execute GA to optimize 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7400" y="57912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Apply Intelligent Deletion</a:t>
            </a:r>
            <a:endParaRPr lang="en-US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4880113" y="4419600"/>
            <a:ext cx="2054087" cy="990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Better solution found?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>
            <a:stCxn id="47" idx="3"/>
            <a:endCxn id="65" idx="1"/>
          </p:cNvCxnSpPr>
          <p:nvPr/>
        </p:nvCxnSpPr>
        <p:spPr>
          <a:xfrm>
            <a:off x="6934200" y="49149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057400" y="4495800"/>
            <a:ext cx="15240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Recalculate Deletion Probabilities</a:t>
            </a:r>
            <a:endParaRPr lang="en-US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>
            <a:stCxn id="47" idx="1"/>
            <a:endCxn id="58" idx="3"/>
          </p:cNvCxnSpPr>
          <p:nvPr/>
        </p:nvCxnSpPr>
        <p:spPr>
          <a:xfrm rot="10800000">
            <a:off x="3581401" y="4914900"/>
            <a:ext cx="12987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29400" y="4507468"/>
            <a:ext cx="53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58204" y="4507468"/>
            <a:ext cx="5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391400" y="4495800"/>
            <a:ext cx="1676400" cy="838200"/>
          </a:xfrm>
          <a:prstGeom prst="rect">
            <a:avLst/>
          </a:prstGeom>
          <a:solidFill>
            <a:schemeClr val="accent2">
              <a:lumMod val="50000"/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 Rules from the best individual of P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Elbow Connector 80"/>
          <p:cNvCxnSpPr>
            <a:stCxn id="65" idx="0"/>
            <a:endCxn id="11" idx="2"/>
          </p:cNvCxnSpPr>
          <p:nvPr/>
        </p:nvCxnSpPr>
        <p:spPr>
          <a:xfrm rot="16200000" flipV="1">
            <a:off x="6571422" y="2837622"/>
            <a:ext cx="762000" cy="25543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5" idx="3"/>
            <a:endCxn id="47" idx="2"/>
          </p:cNvCxnSpPr>
          <p:nvPr/>
        </p:nvCxnSpPr>
        <p:spPr>
          <a:xfrm flipV="1">
            <a:off x="5486400" y="5410200"/>
            <a:ext cx="420757" cy="8001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9" idx="2"/>
            <a:endCxn id="43" idx="0"/>
          </p:cNvCxnSpPr>
          <p:nvPr/>
        </p:nvCxnSpPr>
        <p:spPr>
          <a:xfrm rot="5400000">
            <a:off x="571500" y="40767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3" idx="2"/>
            <a:endCxn id="44" idx="0"/>
          </p:cNvCxnSpPr>
          <p:nvPr/>
        </p:nvCxnSpPr>
        <p:spPr>
          <a:xfrm rot="5400000">
            <a:off x="762000" y="5562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4" idx="3"/>
            <a:endCxn id="46" idx="1"/>
          </p:cNvCxnSpPr>
          <p:nvPr/>
        </p:nvCxnSpPr>
        <p:spPr>
          <a:xfrm>
            <a:off x="1752600" y="62103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6" idx="3"/>
            <a:endCxn id="45" idx="1"/>
          </p:cNvCxnSpPr>
          <p:nvPr/>
        </p:nvCxnSpPr>
        <p:spPr>
          <a:xfrm>
            <a:off x="3581400" y="62103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58" idx="2"/>
            <a:endCxn id="46" idx="0"/>
          </p:cNvCxnSpPr>
          <p:nvPr/>
        </p:nvCxnSpPr>
        <p:spPr>
          <a:xfrm rot="5400000">
            <a:off x="2590800" y="5562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276600"/>
            <a:ext cx="1881729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Classification task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463826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Match against all selected rules</a:t>
            </a:r>
          </a:p>
          <a:p>
            <a:r>
              <a:rPr lang="en-US" dirty="0" smtClean="0"/>
              <a:t>Assign the class with majority vote</a:t>
            </a:r>
          </a:p>
          <a:p>
            <a:r>
              <a:rPr lang="en-US" dirty="0" smtClean="0"/>
              <a:t>Compute partial matches to resolve 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95600"/>
            <a:ext cx="8153400" cy="1600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 studies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6C00-16DB-46F4-A8FD-15A73D2CBE0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Experimental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Datasets from UCI machine learning repository</a:t>
            </a:r>
          </a:p>
          <a:p>
            <a:pPr lvl="1"/>
            <a:r>
              <a:rPr lang="en-US" dirty="0" smtClean="0"/>
              <a:t>30 standard data-sets</a:t>
            </a:r>
          </a:p>
          <a:p>
            <a:pPr lvl="1"/>
            <a:r>
              <a:rPr lang="en-US" dirty="0" smtClean="0"/>
              <a:t>33 imbalanced data-sets</a:t>
            </a:r>
          </a:p>
          <a:p>
            <a:r>
              <a:rPr lang="en-US" dirty="0" smtClean="0"/>
              <a:t>Compared algorithms</a:t>
            </a:r>
          </a:p>
          <a:p>
            <a:pPr lvl="1"/>
            <a:r>
              <a:rPr lang="en-US" dirty="0" smtClean="0"/>
              <a:t>20 evolutionary approaches</a:t>
            </a:r>
          </a:p>
          <a:p>
            <a:pPr lvl="1"/>
            <a:r>
              <a:rPr lang="en-US" dirty="0" smtClean="0"/>
              <a:t>7 non-evolutionary approaches</a:t>
            </a:r>
          </a:p>
          <a:p>
            <a:r>
              <a:rPr lang="en-US" dirty="0" smtClean="0"/>
              <a:t>Performance Measures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Cohen’s kappa</a:t>
            </a:r>
          </a:p>
          <a:p>
            <a:pPr lvl="1"/>
            <a:r>
              <a:rPr lang="en-US" dirty="0" smtClean="0"/>
              <a:t>G-mean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A2AE-37E7-46DE-A3ED-21F763022973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629" y="1600200"/>
            <a:ext cx="78516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5272" y="1600200"/>
            <a:ext cx="79884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9778" y="1600200"/>
            <a:ext cx="77993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1534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90CC-9CE0-46FA-A71D-20E13C38FD9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50770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Box plot for G-mean to compare EDARIC and other 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5997-9D77-4D81-8D7C-2E408211A192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arPlotImbalancedGmea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644958"/>
            <a:ext cx="8001000" cy="498444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Star plot for G-mean to compare EDARIC and other selected evolutionary approaches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0A2-C45A-47F0-86AD-3D189256599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evolutionary approach based algorithm, EDARIC</a:t>
            </a:r>
          </a:p>
          <a:p>
            <a:r>
              <a:rPr lang="en-US" dirty="0" smtClean="0"/>
              <a:t>Destructive approach</a:t>
            </a:r>
          </a:p>
          <a:p>
            <a:r>
              <a:rPr lang="en-US" dirty="0" smtClean="0"/>
              <a:t>encounter over-fitting and class-imbalance </a:t>
            </a:r>
            <a:r>
              <a:rPr lang="en-US" dirty="0" err="1" smtClean="0"/>
              <a:t>simulataneously</a:t>
            </a:r>
            <a:endParaRPr lang="en-US" dirty="0" smtClean="0"/>
          </a:p>
          <a:p>
            <a:r>
              <a:rPr lang="en-US" dirty="0" smtClean="0"/>
              <a:t>Extensive simulation</a:t>
            </a:r>
          </a:p>
          <a:p>
            <a:r>
              <a:rPr lang="en-US" dirty="0" smtClean="0"/>
              <a:t>Superiority of proposed method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 descr="questio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15635" y="1600200"/>
            <a:ext cx="674767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1534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Related Works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4588-C36F-4FEC-951C-30A24C7618D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Related Works: Existing Classifier Models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438400"/>
            <a:ext cx="8153400" cy="3657600"/>
          </a:xfrm>
        </p:spPr>
        <p:txBody>
          <a:bodyPr/>
          <a:lstStyle/>
          <a:p>
            <a:r>
              <a:rPr lang="en-US" dirty="0" smtClean="0"/>
              <a:t>Evolutionary Approaches</a:t>
            </a:r>
          </a:p>
          <a:p>
            <a:r>
              <a:rPr lang="en-US" dirty="0" smtClean="0"/>
              <a:t>Non-evolutionary Approaches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925-C25B-4154-B694-4483391E0C7B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Related Works: Existing Evolutionary Classifier Models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Michigan Approach</a:t>
            </a:r>
          </a:p>
          <a:p>
            <a:pPr lvl="1"/>
            <a:r>
              <a:rPr lang="en-US" dirty="0" smtClean="0"/>
              <a:t>XCS</a:t>
            </a:r>
          </a:p>
          <a:p>
            <a:pPr lvl="1"/>
            <a:r>
              <a:rPr lang="en-US" dirty="0" smtClean="0"/>
              <a:t>UCS</a:t>
            </a:r>
          </a:p>
          <a:p>
            <a:r>
              <a:rPr lang="en-US" dirty="0" smtClean="0"/>
              <a:t>Pittsburgh Approach</a:t>
            </a:r>
          </a:p>
          <a:p>
            <a:pPr lvl="1"/>
            <a:r>
              <a:rPr lang="en-US" dirty="0" smtClean="0"/>
              <a:t>GIL</a:t>
            </a:r>
          </a:p>
          <a:p>
            <a:pPr lvl="1"/>
            <a:r>
              <a:rPr lang="en-US" dirty="0" smtClean="0"/>
              <a:t>Pitts-GIRLA</a:t>
            </a:r>
          </a:p>
          <a:p>
            <a:pPr lvl="1"/>
            <a:r>
              <a:rPr lang="en-US" dirty="0" smtClean="0"/>
              <a:t>DMEL</a:t>
            </a:r>
          </a:p>
          <a:p>
            <a:pPr lvl="1"/>
            <a:r>
              <a:rPr lang="en-US" dirty="0" smtClean="0"/>
              <a:t>GASSIST</a:t>
            </a:r>
          </a:p>
          <a:p>
            <a:pPr lvl="1"/>
            <a:r>
              <a:rPr lang="en-US" dirty="0" smtClean="0"/>
              <a:t>OIGA</a:t>
            </a:r>
          </a:p>
          <a:p>
            <a:pPr lvl="1"/>
            <a:r>
              <a:rPr lang="en-US" dirty="0" smtClean="0"/>
              <a:t>ILGA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FE-5628-4BBE-AF15-9F11DC0210A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Related Works: Existing Evolutionary Classifier Models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Iterative Rule Learning Approach</a:t>
            </a:r>
          </a:p>
          <a:p>
            <a:pPr lvl="1"/>
            <a:r>
              <a:rPr lang="en-US" dirty="0" smtClean="0"/>
              <a:t>SIA</a:t>
            </a:r>
          </a:p>
          <a:p>
            <a:pPr lvl="1"/>
            <a:r>
              <a:rPr lang="en-US" dirty="0" smtClean="0"/>
              <a:t>HIDER</a:t>
            </a:r>
          </a:p>
          <a:p>
            <a:r>
              <a:rPr lang="en-US" dirty="0" smtClean="0"/>
              <a:t>Genetic Cooperative Competitive Learning Approach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OCEC</a:t>
            </a:r>
          </a:p>
          <a:p>
            <a:pPr lvl="1"/>
            <a:r>
              <a:rPr lang="en-US" dirty="0" smtClean="0"/>
              <a:t>COGIN</a:t>
            </a:r>
          </a:p>
          <a:p>
            <a:r>
              <a:rPr lang="en-US" dirty="0" smtClean="0"/>
              <a:t>Hybrid Evolutionary Decision Trees</a:t>
            </a:r>
          </a:p>
          <a:p>
            <a:pPr lvl="1"/>
            <a:r>
              <a:rPr lang="en-US" dirty="0" smtClean="0"/>
              <a:t>DT-GA</a:t>
            </a:r>
          </a:p>
          <a:p>
            <a:pPr lvl="1"/>
            <a:r>
              <a:rPr lang="en-US" dirty="0" smtClean="0"/>
              <a:t> Oblique-DT</a:t>
            </a:r>
          </a:p>
          <a:p>
            <a:pPr lvl="1"/>
            <a:r>
              <a:rPr lang="en-US" dirty="0" smtClean="0"/>
              <a:t>TARGET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BDB9-9788-4128-9469-68AE1B2CA5B5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Related Works: Existing non-Evolutionary Classifier Models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CART</a:t>
            </a:r>
          </a:p>
          <a:p>
            <a:r>
              <a:rPr lang="en-US" dirty="0" smtClean="0"/>
              <a:t>AQ</a:t>
            </a:r>
          </a:p>
          <a:p>
            <a:r>
              <a:rPr lang="en-US" dirty="0" smtClean="0"/>
              <a:t>CN2</a:t>
            </a:r>
          </a:p>
          <a:p>
            <a:r>
              <a:rPr lang="en-US" dirty="0" smtClean="0"/>
              <a:t>C4.5</a:t>
            </a:r>
          </a:p>
          <a:p>
            <a:r>
              <a:rPr lang="en-US" dirty="0" smtClean="0"/>
              <a:t>C4.5-Rules</a:t>
            </a:r>
          </a:p>
          <a:p>
            <a:r>
              <a:rPr lang="en-US" dirty="0" smtClean="0"/>
              <a:t>Ripper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89E-C8D2-4DF6-AD0E-08EA8F33FC7B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1534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</a:p>
          <a:p>
            <a:pPr algn="ctr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Continued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58C5-A513-4EC6-A7D9-1E65F2DE87FD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Introduction: Classification Systems</a:t>
            </a:r>
            <a:endParaRPr lang="en-US" dirty="0"/>
          </a:p>
        </p:txBody>
      </p:sp>
      <p:pic>
        <p:nvPicPr>
          <p:cNvPr id="4" name="Content Placeholder 3" descr="supervised-classifica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613" y="1752600"/>
            <a:ext cx="8714787" cy="4876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AC7-B91E-48F5-8C9B-7A3C299DA4E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Two popular LCS approach</a:t>
            </a:r>
          </a:p>
          <a:p>
            <a:pPr lvl="1"/>
            <a:r>
              <a:rPr lang="en-US" dirty="0" smtClean="0"/>
              <a:t>Michigan</a:t>
            </a:r>
          </a:p>
          <a:p>
            <a:pPr lvl="1"/>
            <a:r>
              <a:rPr lang="en-US" dirty="0" smtClean="0"/>
              <a:t>Pittsburgh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60A-37C7-4C09-8A43-F8CAE34BB04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Michigan Approach</a:t>
            </a:r>
          </a:p>
          <a:p>
            <a:pPr lvl="1"/>
            <a:r>
              <a:rPr lang="en-US" dirty="0" smtClean="0"/>
              <a:t>Overfitting issue handled in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P. L.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Lanzi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An analysis of generalization in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classifier system.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Evol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Comput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., 7(2):125–149, June 1999.</a:t>
            </a:r>
          </a:p>
          <a:p>
            <a:pPr lvl="2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S. W. Wilson, S. W. Wilson, G.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and C. System. Generalization in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classifier system, 1998</a:t>
            </a:r>
          </a:p>
          <a:p>
            <a:pPr lvl="1"/>
            <a:r>
              <a:rPr lang="en-US" dirty="0" smtClean="0"/>
              <a:t>Class-Imbalance issue handled in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Orriols-Puig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E.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Bernad-Mansilla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Evolutionary rule-based systems for imbalanced data sets. Soft Computing, 13(3):213–225, 2009.</a:t>
            </a:r>
          </a:p>
          <a:p>
            <a:pPr lvl="2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Orriols-Puig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E.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Bernad´o-Mansilla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D. E. Goldberg, K.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Sastry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and P. L.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Lanzi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Facetwise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analysis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 problems with class imbalances. Trans.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Evol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Comp, 13(5):1093–1119, Oct. 2009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184C-4BAE-42FC-A264-B426BE66A4B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Pittsburgh Approach</a:t>
            </a:r>
          </a:p>
          <a:p>
            <a:pPr lvl="1"/>
            <a:r>
              <a:rPr lang="en-US" dirty="0" smtClean="0"/>
              <a:t>Overfitting issue handled in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Bacardit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J. M.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Garrell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Bloat control and generalization pressure using the minimum description length principle for a Pittsburgh approach learning classifier system. In Proceedings of the 2003-2005 international conference on Learning classifier systems, IWLCS’03-05, pages 59–79, Berlin, Heidelberg, 2007. Springer-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Verlag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Bacardit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N.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Krasnogor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Performance and efficiency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memetic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pittsburgh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learning classifier systems.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Evol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Comput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., 17(3):307–342, Sept. 2009.</a:t>
            </a:r>
          </a:p>
          <a:p>
            <a:pPr lvl="2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C. Z.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Janikow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A knowledge-intensive genetic algorithm for supervised learning. Mach. Learn., 13(2-3):189–228, Nov. 1993.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5C09-E63E-44A1-8F4F-5658D6BE331D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Pittsburgh Approach</a:t>
            </a:r>
          </a:p>
          <a:p>
            <a:pPr lvl="1"/>
            <a:r>
              <a:rPr lang="en-US" dirty="0" smtClean="0"/>
              <a:t>Class-Imbalance issue handled in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1954322131712176739question_mark_naught101_02.svg.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127000" cy="3127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5793-4C26-47AD-B239-09FB3C6C3C15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all Learning Classifier Systems</a:t>
            </a:r>
          </a:p>
          <a:p>
            <a:pPr lvl="1"/>
            <a:r>
              <a:rPr lang="en-US" dirty="0" smtClean="0"/>
              <a:t>Class-Imbalance and Over-fitting issue jointly handled in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1954322131712176739question_mark_naught101_02.svg.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127000" cy="3127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AAC3-EFAF-4F6D-BDEE-4C17035A8A37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Tw Cen M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Encoding</a:t>
            </a:r>
          </a:p>
          <a:p>
            <a:pPr lvl="1"/>
            <a:r>
              <a:rPr lang="en-US" sz="3300" dirty="0" smtClean="0"/>
              <a:t>attributes </a:t>
            </a: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a, b, c, d, e</a:t>
            </a:r>
          </a:p>
          <a:p>
            <a:pPr lvl="1"/>
            <a:r>
              <a:rPr lang="en-US" sz="3300" dirty="0" smtClean="0"/>
              <a:t>class attribute </a:t>
            </a:r>
            <a:r>
              <a:rPr lang="en-US" sz="3600" dirty="0" smtClean="0"/>
              <a:t>is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3600" dirty="0" smtClean="0"/>
              <a:t>. </a:t>
            </a:r>
          </a:p>
          <a:p>
            <a:pPr lvl="1"/>
            <a:r>
              <a:rPr lang="en-US" sz="3600" dirty="0" smtClean="0"/>
              <a:t>Rule: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495800"/>
            <a:ext cx="402839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8915400" cy="7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81400"/>
            <a:ext cx="444690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13754" y="5040868"/>
            <a:ext cx="196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 of a gene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6324600"/>
            <a:ext cx="373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 of an individual/chromosome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191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4191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19100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896" y="4191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1118" y="4191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704" y="54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8896" y="54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3168" y="5421868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9096" y="54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8518" y="5421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54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6096" y="54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5421868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2496" y="54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58118" y="5421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F08-B3CC-48E3-BC5B-2F8BF392F6D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Tw Cen MT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Fitness Evaluation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6200776" cy="100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4E9A-7D32-46F9-8C14-D447EFAF350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Multiple population</a:t>
            </a:r>
          </a:p>
          <a:p>
            <a:pPr lvl="1"/>
            <a:r>
              <a:rPr lang="en-US" dirty="0" smtClean="0"/>
              <a:t>One population per class</a:t>
            </a:r>
          </a:p>
          <a:p>
            <a:pPr lvl="1"/>
            <a:r>
              <a:rPr lang="en-US" dirty="0" smtClean="0"/>
              <a:t>Population of class </a:t>
            </a:r>
            <a:r>
              <a:rPr lang="en-US" i="1" dirty="0" err="1" smtClean="0"/>
              <a:t>i</a:t>
            </a:r>
            <a:r>
              <a:rPr lang="en-US" dirty="0" smtClean="0"/>
              <a:t> is denoted by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</a:p>
          <a:p>
            <a:pPr lvl="1"/>
            <a:r>
              <a:rPr lang="en-US" dirty="0" smtClean="0"/>
              <a:t>To construct a chromosome of P</a:t>
            </a:r>
            <a:r>
              <a:rPr lang="en-US" baseline="-25000" dirty="0" smtClean="0"/>
              <a:t>i</a:t>
            </a:r>
          </a:p>
          <a:p>
            <a:pPr lvl="2"/>
            <a:r>
              <a:rPr lang="en-US" dirty="0" smtClean="0"/>
              <a:t>randomly pick m% of the training examples from the training set with class label </a:t>
            </a:r>
            <a:r>
              <a:rPr lang="en-US" i="1" dirty="0" err="1" smtClean="0"/>
              <a:t>i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Here, </a:t>
            </a:r>
            <a:r>
              <a:rPr lang="en-US" i="1" dirty="0" smtClean="0"/>
              <a:t>m</a:t>
            </a:r>
            <a:r>
              <a:rPr lang="en-US" dirty="0" smtClean="0"/>
              <a:t> is a user defined parameter.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7D4-2CCA-474E-86CC-27B8DEF6D65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Parent selection</a:t>
            </a:r>
          </a:p>
          <a:p>
            <a:pPr lvl="1"/>
            <a:r>
              <a:rPr lang="en-US" dirty="0" smtClean="0"/>
              <a:t>Survival selection</a:t>
            </a:r>
            <a:endParaRPr lang="en-US" dirty="0"/>
          </a:p>
        </p:txBody>
      </p:sp>
      <p:pic>
        <p:nvPicPr>
          <p:cNvPr id="4" name="Picture 3" descr="roulet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254" y="1776054"/>
            <a:ext cx="4853346" cy="48533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E3B5-DBDA-49BF-894C-5C17B280A80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Crossover</a:t>
            </a:r>
            <a:endParaRPr lang="en-US" dirty="0"/>
          </a:p>
        </p:txBody>
      </p:sp>
      <p:pic>
        <p:nvPicPr>
          <p:cNvPr id="4" name="Picture 3" descr="Cross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8527600" cy="327328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C01-C228-468D-A848-6F95E527C9DD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Introduction: Rule Based Classification</a:t>
            </a:r>
            <a:endParaRPr lang="en-US" sz="4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657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00600"/>
            <a:ext cx="82044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E42B-A225-4EF8-B4BE-FA11B8BAE4F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2590800"/>
            <a:ext cx="82296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E34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E34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34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Mutation: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E34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E34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E34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34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Mutation: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E34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396240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2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2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5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5257800"/>
          <a:ext cx="792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5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 3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2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   5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553200" y="2743200"/>
            <a:ext cx="2362200" cy="533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Select a Gene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11" name="Curved Connector 15"/>
          <p:cNvCxnSpPr>
            <a:stCxn id="10" idx="2"/>
          </p:cNvCxnSpPr>
          <p:nvPr/>
        </p:nvCxnSpPr>
        <p:spPr>
          <a:xfrm rot="10800000" flipV="1">
            <a:off x="6248400" y="3009900"/>
            <a:ext cx="304800" cy="6477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6400800" y="1752600"/>
            <a:ext cx="381000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2743200"/>
            <a:ext cx="2438400" cy="6858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Select an Allele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14" name="Curved Connector 15"/>
          <p:cNvCxnSpPr>
            <a:stCxn id="13" idx="6"/>
            <a:endCxn id="15" idx="0"/>
          </p:cNvCxnSpPr>
          <p:nvPr/>
        </p:nvCxnSpPr>
        <p:spPr>
          <a:xfrm>
            <a:off x="5334000" y="3086100"/>
            <a:ext cx="419100" cy="8001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86400" y="3886200"/>
            <a:ext cx="533400" cy="533400"/>
          </a:xfrm>
          <a:prstGeom prst="ellipse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4A55-81F3-4C0E-B94D-54C7A7AC89EA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Intelligent deletion</a:t>
            </a:r>
          </a:p>
          <a:p>
            <a:pPr lvl="1"/>
            <a:r>
              <a:rPr lang="en-US" dirty="0" smtClean="0"/>
              <a:t>Initial stage of evolution</a:t>
            </a:r>
          </a:p>
          <a:p>
            <a:pPr lvl="2"/>
            <a:r>
              <a:rPr lang="en-US" dirty="0" smtClean="0"/>
              <a:t>Delete less interesting attributes from rules</a:t>
            </a:r>
          </a:p>
          <a:p>
            <a:pPr lvl="2"/>
            <a:r>
              <a:rPr lang="en-US" dirty="0" smtClean="0"/>
              <a:t>Large volume</a:t>
            </a:r>
          </a:p>
          <a:p>
            <a:pPr lvl="1"/>
            <a:r>
              <a:rPr lang="en-US" dirty="0" smtClean="0"/>
              <a:t>Final stage of evolution</a:t>
            </a:r>
          </a:p>
          <a:p>
            <a:pPr lvl="2"/>
            <a:r>
              <a:rPr lang="en-US" dirty="0" smtClean="0"/>
              <a:t>Delete more interesting attributes from rules</a:t>
            </a:r>
          </a:p>
          <a:p>
            <a:pPr lvl="2"/>
            <a:r>
              <a:rPr lang="en-US" dirty="0" smtClean="0"/>
              <a:t>Small volume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C168-A8E4-41F2-9B7F-87BA43370CA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Rule Induction task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92268"/>
            <a:ext cx="6309496" cy="526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85B7-E6E8-4914-9677-B9F1AF4DA58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w Cen MT (Headings)"/>
              </a:rPr>
              <a:t>Our Approach: Classification task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1"/>
            <a:ext cx="7086600" cy="53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B692-9D0D-48B5-BF50-2C4BB8E579D7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95600"/>
            <a:ext cx="8153400" cy="1600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Measures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448B-095A-46CE-990C-AB901A524CDD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Performance Measures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Classification rate (accuracy)</a:t>
            </a:r>
          </a:p>
          <a:p>
            <a:pPr lvl="1"/>
            <a:r>
              <a:rPr lang="en-US" dirty="0" smtClean="0"/>
              <a:t>number of correct classifications relative to the total number of classifications.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95400" y="3581400"/>
          <a:ext cx="70286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3" imgW="1562040" imgH="253800" progId="Equation.3">
                  <p:embed/>
                </p:oleObj>
              </mc:Choice>
              <mc:Fallback>
                <p:oleObj name="Equation" r:id="rId3" imgW="15620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702865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C7D5-BDDE-449F-BE0C-A249C427CC28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p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343400" cy="2438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724400"/>
            <a:ext cx="6538341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Performance Measures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800" b="1" dirty="0" smtClean="0"/>
              <a:t>Cohen’s Kappa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Cohen’s kappa ranges from -1 to 1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-1 (total disagreement)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0 (random classification)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1 (perfect agreement)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26B2-BA9F-4CFA-AD74-B564E096463C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pPr lvl="0"/>
            <a:r>
              <a:rPr lang="en-US" b="1" dirty="0" smtClean="0"/>
              <a:t>G-mean</a:t>
            </a:r>
          </a:p>
          <a:p>
            <a:pPr lvl="1"/>
            <a:r>
              <a:rPr lang="en-US" dirty="0" smtClean="0"/>
              <a:t>Ranges from 0 to 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76725"/>
            <a:ext cx="7620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600200"/>
            <a:ext cx="4686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Performance Measures 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E03C-0E1B-4ABF-9E70-EE649380C8F7}" type="datetime1">
              <a:rPr lang="en-US" smtClean="0"/>
              <a:pPr/>
              <a:t>1/17/17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953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Box plot for accuracy to compare EDARIC and other 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49F-6802-459C-B6BA-6A7EDFC3242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400800" cy="47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Star plot for Accuracy to compare EDARIC and other selected 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C62-1419-4B70-BE04-61FE1FB444A5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Over-fitting</a:t>
            </a:r>
            <a:endParaRPr lang="en-US" dirty="0"/>
          </a:p>
        </p:txBody>
      </p:sp>
      <p:pic>
        <p:nvPicPr>
          <p:cNvPr id="6" name="Content Placeholder 5" descr="over-fitting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5988" y="2057400"/>
            <a:ext cx="8585612" cy="3886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B76-A742-4ABF-B4C9-5FDC9DE48E4A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29688"/>
            <a:ext cx="7391400" cy="480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Box plot for kappa to compare EDARIC and other evolutionary approaches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B4D-559C-4563-85A7-3AD7095366F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PlotStandardKapp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7010399" cy="5257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25272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 studies: Results</a:t>
            </a:r>
          </a:p>
          <a:p>
            <a:pPr marL="742950" lvl="0" indent="-742950" algn="ctr">
              <a:spcBef>
                <a:spcPct val="0"/>
              </a:spcBef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Star plot for Kappa to compare EDARIC and other selected evolutionary approaches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3394-8883-46D4-8763-D1678B2A51F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895600"/>
            <a:ext cx="8153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Data-sets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4C89-755D-4EAF-9D8E-A65796B1834C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E930-06DF-467D-808D-BE261608F01B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E7EA-EACC-4695-A495-262BDE0CD10C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95600"/>
            <a:ext cx="8153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6903-BB2B-4E1E-ABE0-E7A161BEB85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80454"/>
            <a:ext cx="7467600" cy="557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Accuracy and Kappa results for EDARIC on the standard data-sets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33BE-84FB-45BC-8BF1-606D9D30397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8004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4629150" y="1524000"/>
            <a:ext cx="3924300" cy="3143250"/>
            <a:chOff x="4629150" y="2133600"/>
            <a:chExt cx="3924300" cy="31432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29150" y="2438400"/>
              <a:ext cx="390525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2133600"/>
              <a:ext cx="3905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Gmean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results for EDARIC on the imbalanced data-sets</a:t>
            </a:r>
            <a:endParaRPr lang="en-US" sz="2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75EE-8DC6-41E1-82CB-16A3FD87C26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3695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Accuracy and Kappa results for EDARIC with selective and random deletion on the standard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B62C-2E82-430D-B516-C51262D9568B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7284845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G-mean results for EDARIC with selective and random deletion on the imbalanced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D70-F23D-4CB0-8FB2-B913C9382242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Over-fitting</a:t>
            </a:r>
            <a:endParaRPr lang="en-US" dirty="0"/>
          </a:p>
        </p:txBody>
      </p:sp>
      <p:pic>
        <p:nvPicPr>
          <p:cNvPr id="4" name="Content Placeholder 3" descr="over-fittin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909920"/>
            <a:ext cx="8153400" cy="387635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0CBE-F04E-4E41-AB44-B722DD881CEA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868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Wilcoxon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signed rank test summary between EDARIC with selective deletion and random deletion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491C-D34D-42EE-8809-30E0D79EDFC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63389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493" y="4191000"/>
            <a:ext cx="467750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A824-F711-4A71-A28C-A49F584DDAE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876800" cy="25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951" y="4138613"/>
            <a:ext cx="4954049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D253-04EA-4936-A779-F6A3CB7B3E93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Comparison of accuracy and kappa results of EDARIC and state-of-the-art evolutionary approaches for standard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EB37-6C36-4991-B97E-C30834647EF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981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Wilcoxon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signed rank test summary between EDARIC and other evolutionary approaches for standard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1BA-A681-4BE6-9168-6C041CC00485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48" y="2133600"/>
            <a:ext cx="8431577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between EDARIC and 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different families of evolutionary approaches for standard data-sets with 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= 0:05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AE4-3D93-4246-A009-46E3A6D7157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52623"/>
            <a:ext cx="8534400" cy="430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between EDARIC and 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different families of evolutionary approaches for standard data-sets with 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= 0:05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F4D7-3E1F-4DDD-B163-B0D25CE8F37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718300" cy="470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Comparison of g-mean results of EDARIC and state-of-the-art evolutionary approaches for imbalanced data-sets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6016-2CA0-416F-AF92-B4A90EF0F8A5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364" y="1512338"/>
            <a:ext cx="7306636" cy="481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Wilcoxon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signed rank test summary between EDARIC and other evolutionary approaches for imbalanced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101-250A-4510-987F-67EEF894F49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0"/>
            <a:ext cx="8925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between EDARIC and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erent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families of evolutionary approaches for imbalanced data-sets with 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= 0:05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0D28-91AA-40B0-84F4-64E961AF28F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Class-Imbalance</a:t>
            </a:r>
            <a:endParaRPr lang="en-US" dirty="0"/>
          </a:p>
        </p:txBody>
      </p:sp>
      <p:pic>
        <p:nvPicPr>
          <p:cNvPr id="7" name="Content Placeholder 6" descr="ClassImbalance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09800"/>
            <a:ext cx="4343400" cy="3269890"/>
          </a:xfrm>
        </p:spPr>
      </p:pic>
      <p:pic>
        <p:nvPicPr>
          <p:cNvPr id="8" name="Picture 7" descr="ClassImbalan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980" y="2209801"/>
            <a:ext cx="3948420" cy="3276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53A9-D937-45C7-A871-C167DB5F7D6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776" y="1828800"/>
            <a:ext cx="868062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Comparison of accuracy and kappa results of EDARIC, family representative evolutionary approaches and state-of-the-art non-evolutionary approaches for standard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4AF3-389B-44FA-AD3F-0DC2E0D6B73A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427" y="1752600"/>
            <a:ext cx="80881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Box plot for accuracy to compare EDARIC and other evolutionary and non-evolutionary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1EC7-01D6-453B-946D-6D3F7258F7E2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14615"/>
            <a:ext cx="6781800" cy="50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Star plot for Accuracy to compare EDARIC and other selected evolutionary and non-evolutionary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9DAF-0D59-4566-A610-75DACB71D85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399"/>
            <a:ext cx="8001000" cy="47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Box plot for kappa to compare EDARIC and other evolutionary and non-evolutionary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026-B80D-4C46-AF46-8003A285FC8F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PlotStandardKappaNonEv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511375"/>
            <a:ext cx="6634139" cy="5346625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Star plot for Kappa to compare EDARIC and other selected evolutionary and non-evolutionary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8BFD-4FD8-40FE-A7F2-33F5828DF8F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014" y="2514600"/>
            <a:ext cx="87225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Wilcoxon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signed rank test summary between EDARIC and state-of-the-art non-evolutionary approaches for standard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D833-8C93-48F5-B008-EEA6DC0B4724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057400"/>
            <a:ext cx="902157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between EDARIC and state-of-the-art non-evolutionary approaches for standard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CD3-0F2A-4FB0-A090-0EA89234A2F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598" y="1676400"/>
            <a:ext cx="6191402" cy="47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Comparison of g-mean results of EDARIC, family representatives of evolutionary approaches and state-of-the-art non-evolutionary algorithms for imbalanced data-sets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E2F4-16A7-43CC-A1FB-17C10194CCC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199"/>
            <a:ext cx="7696200" cy="46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Box plot for G-mean to compare EDARIC and other evolutionary and non-evolutionary approaches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EFCD-7CD8-4DB8-966D-1CFB7A11367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PlotImbalancedGmeanNonEv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6434" y="1524000"/>
            <a:ext cx="8567566" cy="5334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Star plot for Kappa to compare EDARIC and other selected evolutionary and non-evolutionary approaches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E543-2C6C-4B90-ACA4-9905DCB96DC0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Introduction: Learning Classifier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Evolutionary Algorithm as search mechanisms</a:t>
            </a:r>
          </a:p>
          <a:p>
            <a:pPr lvl="1"/>
            <a:r>
              <a:rPr lang="en-US" dirty="0" smtClean="0"/>
              <a:t>efficient </a:t>
            </a:r>
          </a:p>
          <a:p>
            <a:pPr lvl="1"/>
            <a:r>
              <a:rPr lang="en-US" dirty="0" smtClean="0"/>
              <a:t>Robust</a:t>
            </a:r>
          </a:p>
          <a:p>
            <a:pPr lvl="1"/>
            <a:r>
              <a:rPr lang="en-US" dirty="0" smtClean="0"/>
              <a:t>complex</a:t>
            </a:r>
          </a:p>
          <a:p>
            <a:r>
              <a:rPr lang="en-US" dirty="0" smtClean="0"/>
              <a:t>Genetics-Based Machine Learning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158C-E703-498A-83B0-B60EF5C83E2E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757187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13716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 studies: Results</a:t>
            </a:r>
          </a:p>
          <a:p>
            <a:pPr marL="742950" lvl="0" indent="-742950" algn="ctr">
              <a:spcBef>
                <a:spcPct val="0"/>
              </a:spcBef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Wilcoxon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signed rank test summary between EDARIC and state-of-the-art non-evolutionary approaches for imbalanced data-sets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620F-4324-4CDF-BF19-399A714D3C57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073184" cy="272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between EDARIC and state-of-the-art non-evolutionary approaches for imbalanced data-sets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4D9F-F74D-4C46-9FD4-D89BA0C0376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602288" cy="50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Comparison ofGmean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2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results of EDARIC,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Orriol's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customized versions of XCS and UCS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276-9563-4EDA-A7AF-B31011A5364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8361788" cy="11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Pairwise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Wilcoxon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-Signed-Rank test summary between EDARIC and each of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Orriol‘s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customized versions of XCS, UCS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5F06-13D4-44EE-BEF2-8291A1DD5C28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3124200"/>
            <a:ext cx="897006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among EDARIC,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Orriol's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cus-tomized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versions of XCS and UCS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3E2-E5E8-43C5-95FD-8EE7975252C3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7382" y="1600200"/>
            <a:ext cx="4873018" cy="493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Comparison of accuracy results of EDARIC, PART and SS-LCS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CA5A-E1B7-4A8C-98E0-8D5CD6F7D379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8458200" cy="119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Pairwise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Wilcoxon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-Signed-Rank test summary between EDARIC and each of PART, SS-LCS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3759-ECC8-47EA-9B6E-CC603D02AA63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8591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Experimental studies: Results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Iman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Davenport test and Holm's post hoc test summary among EDARIC, PART and SS-LCS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23EB-1A8D-40AC-A858-FC09C67D4536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775" y="1811853"/>
            <a:ext cx="8153400" cy="40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687B-1232-41B8-AFFD-1660838C2351}" type="datetime1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775" y="1964614"/>
            <a:ext cx="8153400" cy="37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</TotalTime>
  <Words>1399</Words>
  <Application>Microsoft Macintosh PowerPoint</Application>
  <PresentationFormat>On-screen Show (4:3)</PresentationFormat>
  <Paragraphs>548</Paragraphs>
  <Slides>112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1" baseType="lpstr">
      <vt:lpstr>Agency FB</vt:lpstr>
      <vt:lpstr>Calibri</vt:lpstr>
      <vt:lpstr>Times New Roman</vt:lpstr>
      <vt:lpstr>Tw Cen MT</vt:lpstr>
      <vt:lpstr>Tw Cen MT (Headings)</vt:lpstr>
      <vt:lpstr>Wingdings</vt:lpstr>
      <vt:lpstr>Wingdings 2</vt:lpstr>
      <vt:lpstr>Median</vt:lpstr>
      <vt:lpstr>Equation</vt:lpstr>
      <vt:lpstr>Towards better generalization in Pittsburgh Learning Classifier Systems</vt:lpstr>
      <vt:lpstr>Outline</vt:lpstr>
      <vt:lpstr>PowerPoint Presentation</vt:lpstr>
      <vt:lpstr>Introduction: Classification Systems</vt:lpstr>
      <vt:lpstr>Introduction: Rule Based Classification</vt:lpstr>
      <vt:lpstr>Introduction: Over-fitting</vt:lpstr>
      <vt:lpstr>Introduction: Over-fitting</vt:lpstr>
      <vt:lpstr>Introduction: Class-Imbalance</vt:lpstr>
      <vt:lpstr>Introduction: Learning Classifier Systems</vt:lpstr>
      <vt:lpstr>PowerPoint Presentation</vt:lpstr>
      <vt:lpstr>Churn Prediction</vt:lpstr>
      <vt:lpstr>Automated Loan Evaluation</vt:lpstr>
      <vt:lpstr>Motivation</vt:lpstr>
      <vt:lpstr>Motivation</vt:lpstr>
      <vt:lpstr>PowerPoint Presentation</vt:lpstr>
      <vt:lpstr>Our Approach</vt:lpstr>
      <vt:lpstr>Our Approach</vt:lpstr>
      <vt:lpstr>Our Approach: Rule Induction task</vt:lpstr>
      <vt:lpstr>Our Approach: Rule Induction task</vt:lpstr>
      <vt:lpstr>Our Approach: Rule Induction task</vt:lpstr>
      <vt:lpstr>Our Approach: Rule Induction task</vt:lpstr>
      <vt:lpstr>Our Approach: Rule Induction task</vt:lpstr>
      <vt:lpstr>Our Approach: Classification task</vt:lpstr>
      <vt:lpstr>PowerPoint Presentation</vt:lpstr>
      <vt:lpstr>Experimental studies</vt:lpstr>
      <vt:lpstr>Results</vt:lpstr>
      <vt:lpstr>Results</vt:lpstr>
      <vt:lpstr>Results</vt:lpstr>
      <vt:lpstr>Results</vt:lpstr>
      <vt:lpstr>Experimental studies: Results Box plot for G-mean to compare EDARIC and other evolutionary approaches </vt:lpstr>
      <vt:lpstr>Experimental studies: Results Star plot for G-mean to compare EDARIC and other selected evolutionary approaches </vt:lpstr>
      <vt:lpstr>Conclusion</vt:lpstr>
      <vt:lpstr>PowerPoint Presentation</vt:lpstr>
      <vt:lpstr>PowerPoint Presentation</vt:lpstr>
      <vt:lpstr>Related Works: Existing Classifier Models</vt:lpstr>
      <vt:lpstr>Related Works: Existing Evolutionary Classifier Models</vt:lpstr>
      <vt:lpstr>Related Works: Existing Evolutionary Classifier Models</vt:lpstr>
      <vt:lpstr>Related Works: Existing non-Evolutionary Classifier Models</vt:lpstr>
      <vt:lpstr>PowerPoint Presentation</vt:lpstr>
      <vt:lpstr>Motivation</vt:lpstr>
      <vt:lpstr>Motivation</vt:lpstr>
      <vt:lpstr>Motivation</vt:lpstr>
      <vt:lpstr>Motivation</vt:lpstr>
      <vt:lpstr>Motivation</vt:lpstr>
      <vt:lpstr>Our Approach: Rule Induction task </vt:lpstr>
      <vt:lpstr>Our Approach: Rule Induction task </vt:lpstr>
      <vt:lpstr>Our Approach: Rule Induction task</vt:lpstr>
      <vt:lpstr>Our Approach: Rule Induction task</vt:lpstr>
      <vt:lpstr>Our Approach: Rule Induction task</vt:lpstr>
      <vt:lpstr>Our Approach: Rule Induction task</vt:lpstr>
      <vt:lpstr>Our Approach: Rule Induction task</vt:lpstr>
      <vt:lpstr>Our Approach: Rule Induction task</vt:lpstr>
      <vt:lpstr>Our Approach: Classification task</vt:lpstr>
      <vt:lpstr>PowerPoint Presentation</vt:lpstr>
      <vt:lpstr>Experimental studies:  Performance Measures </vt:lpstr>
      <vt:lpstr>Experimental studies:  Performance Measures </vt:lpstr>
      <vt:lpstr>Experimental studies:  Performance Measures </vt:lpstr>
      <vt:lpstr>Experimental studies: Results Box plot for accuracy to compare EDARIC and other evolutionary approaches </vt:lpstr>
      <vt:lpstr>Experimental studies: Results Star plot for Accuracy to compare EDARIC and other selected evolutionary approaches </vt:lpstr>
      <vt:lpstr>Experimental studies: Results Box plot for kappa to compare EDARIC and other evolutionary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studies: Results  Accuracy and Kappa results for EDARIC on the standard data-sets</vt:lpstr>
      <vt:lpstr>Experimental studies: Results Gmean results for EDARIC on the imbalanced data-sets</vt:lpstr>
      <vt:lpstr>Experimental studies: Results Accuracy and Kappa results for EDARIC with selective and random deletion on the standard data-sets </vt:lpstr>
      <vt:lpstr>Experimental studies: Results G-mean results for EDARIC with selective and random deletion on the imbalanced data-sets </vt:lpstr>
      <vt:lpstr>Experimental studies: Results Wilcoxon signed rank test summary between EDARIC with selective deletion and random deletion </vt:lpstr>
      <vt:lpstr>Experimental studies: Results </vt:lpstr>
      <vt:lpstr>Experimental studies: Results </vt:lpstr>
      <vt:lpstr>Experimental studies: Results Comparison of accuracy and kappa results of EDARIC and state-of-the-art evolutionary approaches for standard data-sets </vt:lpstr>
      <vt:lpstr>Experimental studies: Results Wilcoxon signed rank test summary between EDARIC and other evolutionary approaches for standard data-sets </vt:lpstr>
      <vt:lpstr>Experimental studies: Results Iman Davenport test and Holm's post hoc test summary between EDARIC and  different families of evolutionary approaches for standard data-sets with  α= 0:05 </vt:lpstr>
      <vt:lpstr>Experimental studies: Results Iman Davenport test and Holm's post hoc test summary between EDARIC and  different families of evolutionary approaches for standard data-sets with  α= 0:05 </vt:lpstr>
      <vt:lpstr>Experimental studies: Results Comparison of g-mean results of EDARIC and state-of-the-art evolutionary approaches for imbalanced data-sets </vt:lpstr>
      <vt:lpstr>Experimental studies: Results Wilcoxon signed rank test summary between EDARIC and other evolutionary approaches for imbalanced data-sets </vt:lpstr>
      <vt:lpstr>Experimental studies: Results Iman Davenport test and Holm's post hoc test summary between EDARIC and di erent families of evolutionary approaches for imbalanced data-sets with  α= 0:05 </vt:lpstr>
      <vt:lpstr>Experimental studies: Results Comparison of accuracy and kappa results of EDARIC, family representative evolutionary approaches and state-of-the-art non-evolutionary approaches for standard data-sets </vt:lpstr>
      <vt:lpstr>Experimental studies: Results Box plot for accuracy to compare EDARIC and other evolutionary and non-evolutionary approaches </vt:lpstr>
      <vt:lpstr>Experimental studies: Results Star plot for Accuracy to compare EDARIC and other selected evolutionary and non-evolutionary approaches </vt:lpstr>
      <vt:lpstr>Experimental studies: Results Box plot for kappa to compare EDARIC and other evolutionary and non-evolutionary approaches </vt:lpstr>
      <vt:lpstr>Experimental studies: Results Star plot for Kappa to compare EDARIC and other selected evolutionary and non-evolutionary approaches </vt:lpstr>
      <vt:lpstr>Experimental studies: Results Wilcoxon signed rank test summary between EDARIC and state-of-the-art non-evolutionary approaches for standard data-sets </vt:lpstr>
      <vt:lpstr>Experimental studies: Results Iman Davenport test and Holm's post hoc test summary between EDARIC and state-of-the-art non-evolutionary approaches for standard data-sets </vt:lpstr>
      <vt:lpstr>Experimental studies: Results Comparison of g-mean results of EDARIC, family representatives of evolutionary approaches and state-of-the-art non-evolutionary algorithms for imbalanced data-sets </vt:lpstr>
      <vt:lpstr>Experimental studies: Results Box plot for G-mean to compare EDARIC and other evolutionary and non-evolutionary approaches </vt:lpstr>
      <vt:lpstr>Experimental studies: Results Star plot for Kappa to compare EDARIC and other selected evolutionary and non-evolutionary approaches </vt:lpstr>
      <vt:lpstr>PowerPoint Presentation</vt:lpstr>
      <vt:lpstr>Experimental studies: Results Iman Davenport test and Holm's post hoc test summary between EDARIC and state-of-the-art non-evolutionary approaches for imbalanced data-sets </vt:lpstr>
      <vt:lpstr>Experimental studies: Results Comparison ofGmean2  results of EDARIC, Orriol's customized versions of XCS and UCS </vt:lpstr>
      <vt:lpstr>Experimental studies: Results Pairwise Wilcoxon-Signed-Rank test summary between EDARIC and each of Orriol‘s customized versions of XCS, UCS </vt:lpstr>
      <vt:lpstr>Experimental studies: Results Iman Davenport test and Holm's post hoc test summary among EDARIC, Orriol's cus-tomized versions of XCS and UCS </vt:lpstr>
      <vt:lpstr>Experimental studies: Results Comparison of accuracy results of EDARIC, PART and SS-LCS </vt:lpstr>
      <vt:lpstr>Experimental studies: Results Pairwise Wilcoxon-Signed-Rank test summary between EDARIC and each of PART, SS-LCS </vt:lpstr>
      <vt:lpstr>Experimental studies: Results Iman Davenport test and Holm's post hoc test summary among EDARIC, PART and SS-LCS 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santu</dc:creator>
  <cp:lastModifiedBy>Karmaker Santu, Shubhra Kanti</cp:lastModifiedBy>
  <cp:revision>191</cp:revision>
  <dcterms:created xsi:type="dcterms:W3CDTF">2006-08-16T00:00:00Z</dcterms:created>
  <dcterms:modified xsi:type="dcterms:W3CDTF">2017-01-17T18:49:31Z</dcterms:modified>
</cp:coreProperties>
</file>